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336" r:id="rId3"/>
    <p:sldId id="344" r:id="rId4"/>
    <p:sldId id="345" r:id="rId5"/>
    <p:sldId id="346" r:id="rId6"/>
    <p:sldId id="347" r:id="rId7"/>
    <p:sldId id="332" r:id="rId8"/>
    <p:sldId id="340" r:id="rId9"/>
    <p:sldId id="341" r:id="rId10"/>
    <p:sldId id="342" r:id="rId11"/>
    <p:sldId id="339" r:id="rId12"/>
    <p:sldId id="343" r:id="rId13"/>
    <p:sldId id="348" r:id="rId14"/>
    <p:sldId id="349" r:id="rId15"/>
    <p:sldId id="350" r:id="rId16"/>
    <p:sldId id="300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FFFF"/>
    <a:srgbClr val="E6E6E6"/>
    <a:srgbClr val="9D9D9D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1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58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638C8-4482-42EA-95DF-6415A44727AB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AA477-9B76-4407-A639-99241CD375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062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76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46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288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9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7382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73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7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503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92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84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505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9B872-3001-418C-A119-2908FB6AB070}" type="datetimeFigureOut">
              <a:rPr lang="ko-KR" altLang="en-US" smtClean="0"/>
              <a:t>2024-11-10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E7FC6-6B0A-4C16-9823-DD341D5799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39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582157" y="152924"/>
            <a:ext cx="33910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400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가을학기</a:t>
            </a:r>
            <a:endParaRPr lang="en-US" altLang="ko-KR" sz="1400" b="1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Team 5</a:t>
            </a:r>
          </a:p>
          <a:p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20190741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김지수</a:t>
            </a:r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20170281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이동욱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222E020-2DDE-4A28-97F2-ECD660091A6B}"/>
              </a:ext>
            </a:extLst>
          </p:cNvPr>
          <p:cNvSpPr/>
          <p:nvPr/>
        </p:nvSpPr>
        <p:spPr>
          <a:xfrm>
            <a:off x="8382076" y="383393"/>
            <a:ext cx="135466" cy="7048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</a:rPr>
              <a:t>컴퓨터공학실험</a:t>
            </a:r>
            <a:r>
              <a:rPr lang="en-US" altLang="ko-KR" sz="2400" b="1" dirty="0">
                <a:solidFill>
                  <a:schemeClr val="bg1"/>
                </a:solidFill>
              </a:rPr>
              <a:t>2</a:t>
            </a:r>
            <a:r>
              <a:rPr lang="ko-KR" altLang="en-US" sz="2400" b="1" dirty="0">
                <a:solidFill>
                  <a:schemeClr val="bg1"/>
                </a:solidFill>
              </a:rPr>
              <a:t> 발표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chemeClr val="bg1"/>
                </a:solidFill>
              </a:rPr>
              <a:t>: 10</a:t>
            </a:r>
            <a:r>
              <a:rPr lang="ko-KR" altLang="en-US" sz="1600" b="1" dirty="0">
                <a:solidFill>
                  <a:schemeClr val="bg1"/>
                </a:solidFill>
              </a:rPr>
              <a:t>주차 </a:t>
            </a:r>
            <a:r>
              <a:rPr lang="en-US" altLang="ko-KR" sz="1600" b="1" dirty="0">
                <a:solidFill>
                  <a:schemeClr val="bg1"/>
                </a:solidFill>
              </a:rPr>
              <a:t>MSI/LSI</a:t>
            </a:r>
            <a:r>
              <a:rPr lang="ko-KR" altLang="en-US" sz="1600" b="1" dirty="0">
                <a:solidFill>
                  <a:schemeClr val="bg1"/>
                </a:solidFill>
              </a:rPr>
              <a:t> 연산회로</a:t>
            </a:r>
            <a:r>
              <a:rPr lang="en-US" altLang="ko-KR" sz="1600" b="1" dirty="0">
                <a:solidFill>
                  <a:schemeClr val="bg1"/>
                </a:solidFill>
              </a:rPr>
              <a:t> </a:t>
            </a:r>
            <a:endParaRPr lang="ko-KR" alt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683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C753C-3BF9-F1C6-420F-4C68D5957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4E14758-66A5-2032-BD8F-36FA18C700D5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B96F16E-8E29-4DF2-1851-BAD9BAF58F82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3862F7B-1135-353A-1E25-00BEB328695C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2E69CC-8BCF-DE38-A1A6-C852BD72FA7B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0F143F-A955-B70B-5F23-526532D9ACFF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Circuit Diagram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9BE5A90-E327-232C-2D12-9C4448B57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977" y="2284413"/>
            <a:ext cx="5761240" cy="407017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7C40BEFA-6C8A-5272-F4AB-34DCBF0BCD64}"/>
              </a:ext>
            </a:extLst>
          </p:cNvPr>
          <p:cNvSpPr/>
          <p:nvPr/>
        </p:nvSpPr>
        <p:spPr>
          <a:xfrm>
            <a:off x="3732245" y="3445161"/>
            <a:ext cx="3326532" cy="110101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4B6152A-77F7-193F-0863-FEB2E55EAA90}"/>
              </a:ext>
            </a:extLst>
          </p:cNvPr>
          <p:cNvSpPr/>
          <p:nvPr/>
        </p:nvSpPr>
        <p:spPr>
          <a:xfrm>
            <a:off x="3303037" y="4385388"/>
            <a:ext cx="4016997" cy="16421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20B6B7-B419-ED57-BCA5-7FD8B2FDC801}"/>
              </a:ext>
            </a:extLst>
          </p:cNvPr>
          <p:cNvSpPr txBox="1"/>
          <p:nvPr/>
        </p:nvSpPr>
        <p:spPr>
          <a:xfrm>
            <a:off x="7165910" y="3741576"/>
            <a:ext cx="2448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Carry </a:t>
            </a:r>
            <a:r>
              <a:rPr lang="ko-KR" altLang="en-US" dirty="0">
                <a:solidFill>
                  <a:srgbClr val="0070C0"/>
                </a:solidFill>
              </a:rPr>
              <a:t>발생 여부 확인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9D6317-C5B6-2EB8-A97C-83BF824517B2}"/>
              </a:ext>
            </a:extLst>
          </p:cNvPr>
          <p:cNvSpPr txBox="1"/>
          <p:nvPr/>
        </p:nvSpPr>
        <p:spPr>
          <a:xfrm>
            <a:off x="7501811" y="4982547"/>
            <a:ext cx="3480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Carry </a:t>
            </a:r>
            <a:r>
              <a:rPr lang="ko-KR" altLang="en-US" dirty="0">
                <a:solidFill>
                  <a:srgbClr val="FF0000"/>
                </a:solidFill>
              </a:rPr>
              <a:t>발생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여부에 따라 보정</a:t>
            </a:r>
          </a:p>
        </p:txBody>
      </p:sp>
    </p:spTree>
    <p:extLst>
      <p:ext uri="{BB962C8B-B14F-4D97-AF65-F5344CB8AC3E}">
        <p14:creationId xmlns:p14="http://schemas.microsoft.com/office/powerpoint/2010/main" val="1942429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199E5-BEA5-1B48-4711-8ED747FB3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14D924-2DA2-DCCA-C141-5A8AC7B70975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430995B-59BB-411F-9F81-A01D01BAB32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887BAA-9DAB-724F-5080-D4242B5F877D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A77BCD-7917-8081-6095-BC70028C861D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E00BD0-3167-10BA-462C-FA54A48CA8AC}"/>
              </a:ext>
            </a:extLst>
          </p:cNvPr>
          <p:cNvSpPr txBox="1"/>
          <p:nvPr/>
        </p:nvSpPr>
        <p:spPr>
          <a:xfrm>
            <a:off x="617231" y="1850163"/>
            <a:ext cx="112218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Materialization</a:t>
            </a:r>
          </a:p>
          <a:p>
            <a:r>
              <a:rPr lang="en-US" altLang="ko-KR" sz="2000" dirty="0"/>
              <a:t>1) Carry</a:t>
            </a:r>
            <a:r>
              <a:rPr lang="ko-KR" altLang="en-US" sz="2000" dirty="0"/>
              <a:t> 발생 여부 확인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C881057-6ADB-7E71-1745-243A933CB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4487" y="1273527"/>
            <a:ext cx="1765198" cy="124706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D3769EB-B6E5-42B1-42FF-D09B70B4B270}"/>
              </a:ext>
            </a:extLst>
          </p:cNvPr>
          <p:cNvSpPr/>
          <p:nvPr/>
        </p:nvSpPr>
        <p:spPr>
          <a:xfrm>
            <a:off x="4991877" y="1620682"/>
            <a:ext cx="1088559" cy="41483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E972AA-B37E-5660-6E8D-B079A1F545BF}"/>
              </a:ext>
            </a:extLst>
          </p:cNvPr>
          <p:cNvSpPr txBox="1"/>
          <p:nvPr/>
        </p:nvSpPr>
        <p:spPr>
          <a:xfrm>
            <a:off x="6080436" y="1674210"/>
            <a:ext cx="750060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>
                <a:solidFill>
                  <a:srgbClr val="0070C0"/>
                </a:solidFill>
              </a:rPr>
              <a:t>Carry </a:t>
            </a:r>
            <a:r>
              <a:rPr lang="ko-KR" altLang="en-US" sz="400" dirty="0">
                <a:solidFill>
                  <a:srgbClr val="0070C0"/>
                </a:solidFill>
              </a:rPr>
              <a:t>발생 여부 확인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5BE500F-CB25-FF86-1111-85BBB7858E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12" y="2831466"/>
            <a:ext cx="4295780" cy="386035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F072125-5F00-4507-6352-068A1BA98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525806"/>
            <a:ext cx="2781688" cy="25816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2628ABE-664F-D646-38DC-4D6824CE3CB2}"/>
              </a:ext>
            </a:extLst>
          </p:cNvPr>
          <p:cNvSpPr txBox="1"/>
          <p:nvPr/>
        </p:nvSpPr>
        <p:spPr>
          <a:xfrm>
            <a:off x="6456796" y="5135598"/>
            <a:ext cx="505718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sz="1600" dirty="0"/>
              <a:t>- </a:t>
            </a:r>
            <a:r>
              <a:rPr lang="ko-KR" altLang="en-US" sz="1600" dirty="0"/>
              <a:t>기존 </a:t>
            </a:r>
            <a:r>
              <a:rPr lang="en-US" altLang="ko-KR" sz="1600" dirty="0"/>
              <a:t>2</a:t>
            </a:r>
            <a:r>
              <a:rPr lang="ko-KR" altLang="en-US" sz="1600" dirty="0"/>
              <a:t>진 합의 진리표를 바탕으로 </a:t>
            </a:r>
            <a:r>
              <a:rPr lang="en-US" altLang="ko-KR" sz="1600" dirty="0"/>
              <a:t>k map </a:t>
            </a:r>
            <a:r>
              <a:rPr lang="ko-KR" altLang="en-US" sz="1600" dirty="0"/>
              <a:t>작성 및 논리식 간소화</a:t>
            </a:r>
            <a:endParaRPr lang="en-US" altLang="ko-KR" sz="1600" dirty="0"/>
          </a:p>
          <a:p>
            <a:r>
              <a:rPr lang="en-US" altLang="ko-KR" sz="1600" dirty="0"/>
              <a:t> - 1,2 </a:t>
            </a:r>
            <a:r>
              <a:rPr lang="ko-KR" altLang="en-US" sz="1600" dirty="0"/>
              <a:t>번째 비트</a:t>
            </a:r>
            <a:r>
              <a:rPr lang="en-US" altLang="ko-KR" sz="1600" dirty="0"/>
              <a:t>, 1, 3</a:t>
            </a:r>
            <a:r>
              <a:rPr lang="ko-KR" altLang="en-US" sz="1600" dirty="0" err="1"/>
              <a:t>번쨰</a:t>
            </a:r>
            <a:r>
              <a:rPr lang="ko-KR" altLang="en-US" sz="1600" dirty="0"/>
              <a:t> 비트 </a:t>
            </a:r>
            <a:r>
              <a:rPr lang="en-US" altLang="ko-KR" sz="1600" dirty="0"/>
              <a:t>AND</a:t>
            </a:r>
            <a:r>
              <a:rPr lang="ko-KR" altLang="en-US" sz="1600" dirty="0"/>
              <a:t>게이트로 연결</a:t>
            </a:r>
            <a:endParaRPr lang="en-US" altLang="ko-KR" sz="1600" dirty="0"/>
          </a:p>
          <a:p>
            <a:r>
              <a:rPr lang="en-US" altLang="ko-KR" sz="1600" dirty="0"/>
              <a:t> - </a:t>
            </a:r>
            <a:r>
              <a:rPr lang="ko-KR" altLang="en-US" sz="1600" dirty="0"/>
              <a:t>기존 </a:t>
            </a:r>
            <a:r>
              <a:rPr lang="en-US" altLang="ko-KR" sz="1600" dirty="0"/>
              <a:t>2</a:t>
            </a:r>
            <a:r>
              <a:rPr lang="ko-KR" altLang="en-US" sz="1600" dirty="0" err="1"/>
              <a:t>진합의</a:t>
            </a:r>
            <a:r>
              <a:rPr lang="ko-KR" altLang="en-US" sz="1600" dirty="0"/>
              <a:t> </a:t>
            </a:r>
            <a:r>
              <a:rPr lang="en-US" altLang="ko-KR" sz="1600" dirty="0"/>
              <a:t>Carry, AND</a:t>
            </a:r>
            <a:r>
              <a:rPr lang="ko-KR" altLang="en-US" sz="1600" dirty="0"/>
              <a:t> 게이트를 </a:t>
            </a:r>
            <a:r>
              <a:rPr lang="en-US" altLang="ko-KR" sz="1600" dirty="0"/>
              <a:t>OR </a:t>
            </a:r>
            <a:r>
              <a:rPr lang="ko-KR" altLang="en-US" sz="1600" dirty="0"/>
              <a:t>게이트로 연결</a:t>
            </a:r>
            <a:r>
              <a:rPr lang="en-US" altLang="ko-KR" sz="1600" dirty="0"/>
              <a:t>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424252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47F8B-7FFA-D747-DEAD-CBF3CAFD5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769B3EA-1233-23E3-D8E7-3C6CCFAB4CD2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FF8518-75C9-0007-C27B-6BCB3B7C110F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2F2014-F0BD-21F2-DC59-14619005E399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A826DC-9CDF-E5ED-9C3C-D111410975F2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49DDC4-8596-07AE-F38E-1977B76288C4}"/>
              </a:ext>
            </a:extLst>
          </p:cNvPr>
          <p:cNvSpPr txBox="1"/>
          <p:nvPr/>
        </p:nvSpPr>
        <p:spPr>
          <a:xfrm>
            <a:off x="617231" y="1850163"/>
            <a:ext cx="112218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Materialization</a:t>
            </a:r>
          </a:p>
          <a:p>
            <a:r>
              <a:rPr lang="en-US" altLang="ko-KR" sz="2000" dirty="0"/>
              <a:t>2) Carry </a:t>
            </a:r>
            <a:r>
              <a:rPr lang="ko-KR" altLang="en-US" sz="2000" dirty="0"/>
              <a:t>발생 시 보정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327E32D-5FB6-CCA0-CE46-515E80CE1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653" y="1448947"/>
            <a:ext cx="1205362" cy="85155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B5D1921-D446-376E-5743-BC178D6A2A5B}"/>
              </a:ext>
            </a:extLst>
          </p:cNvPr>
          <p:cNvSpPr/>
          <p:nvPr/>
        </p:nvSpPr>
        <p:spPr>
          <a:xfrm>
            <a:off x="4717813" y="1889856"/>
            <a:ext cx="840434" cy="48274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8443E3-8460-AB8C-5C89-C54C3B3ADC77}"/>
              </a:ext>
            </a:extLst>
          </p:cNvPr>
          <p:cNvSpPr txBox="1"/>
          <p:nvPr/>
        </p:nvSpPr>
        <p:spPr>
          <a:xfrm>
            <a:off x="5617015" y="1882933"/>
            <a:ext cx="170301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</a:rPr>
              <a:t>Carry </a:t>
            </a:r>
            <a:r>
              <a:rPr lang="ko-KR" altLang="en-US" sz="900" dirty="0">
                <a:solidFill>
                  <a:srgbClr val="FF0000"/>
                </a:solidFill>
              </a:rPr>
              <a:t>발생</a:t>
            </a:r>
            <a:r>
              <a:rPr lang="en-US" altLang="ko-KR" sz="900" dirty="0">
                <a:solidFill>
                  <a:srgbClr val="FF0000"/>
                </a:solidFill>
              </a:rPr>
              <a:t> </a:t>
            </a:r>
            <a:r>
              <a:rPr lang="ko-KR" altLang="en-US" sz="900" dirty="0">
                <a:solidFill>
                  <a:srgbClr val="FF0000"/>
                </a:solidFill>
              </a:rPr>
              <a:t>여부에 따라 보정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AAD9D0-F329-974B-EDD3-320909F79075}"/>
              </a:ext>
            </a:extLst>
          </p:cNvPr>
          <p:cNvSpPr txBox="1"/>
          <p:nvPr/>
        </p:nvSpPr>
        <p:spPr>
          <a:xfrm>
            <a:off x="617231" y="3068184"/>
            <a:ext cx="88160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기존 </a:t>
            </a:r>
            <a:r>
              <a:rPr lang="en-US" altLang="ko-KR" dirty="0"/>
              <a:t>2</a:t>
            </a:r>
            <a:r>
              <a:rPr lang="ko-KR" altLang="en-US" dirty="0"/>
              <a:t>진 합에 추가로 </a:t>
            </a:r>
            <a:r>
              <a:rPr lang="en-US" altLang="ko-KR" dirty="0"/>
              <a:t>4-bit-Adder</a:t>
            </a:r>
            <a:r>
              <a:rPr lang="ko-KR" altLang="en-US" dirty="0"/>
              <a:t>를 연결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1, 4 </a:t>
            </a:r>
            <a:r>
              <a:rPr lang="ko-KR" altLang="en-US" dirty="0"/>
              <a:t>번째 비트는 </a:t>
            </a:r>
            <a:r>
              <a:rPr lang="en-US" altLang="ko-KR" dirty="0"/>
              <a:t>0</a:t>
            </a:r>
            <a:r>
              <a:rPr lang="ko-KR" altLang="en-US" dirty="0"/>
              <a:t>으로 고정</a:t>
            </a:r>
            <a:r>
              <a:rPr lang="en-US" altLang="ko-KR" dirty="0"/>
              <a:t>,  2, 3</a:t>
            </a:r>
            <a:r>
              <a:rPr lang="ko-KR" altLang="en-US" dirty="0"/>
              <a:t>번째 비트는 </a:t>
            </a:r>
            <a:r>
              <a:rPr lang="en-US" altLang="ko-KR" dirty="0"/>
              <a:t>carry </a:t>
            </a:r>
            <a:r>
              <a:rPr lang="ko-KR" altLang="en-US" dirty="0"/>
              <a:t>발생 여부에 따라 </a:t>
            </a:r>
            <a:r>
              <a:rPr lang="en-US" altLang="ko-KR" dirty="0"/>
              <a:t>0 </a:t>
            </a:r>
            <a:r>
              <a:rPr lang="ko-KR" altLang="en-US" dirty="0"/>
              <a:t>혹은 </a:t>
            </a:r>
            <a:r>
              <a:rPr lang="en-US" altLang="ko-KR" dirty="0"/>
              <a:t>1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결과값이  </a:t>
            </a:r>
            <a:r>
              <a:rPr lang="en-US" altLang="ko-KR" dirty="0"/>
              <a:t>0~9, </a:t>
            </a:r>
            <a:r>
              <a:rPr lang="ko-KR" altLang="en-US" dirty="0"/>
              <a:t>즉 </a:t>
            </a:r>
            <a:r>
              <a:rPr lang="en-US" altLang="ko-KR" dirty="0"/>
              <a:t>carry</a:t>
            </a:r>
            <a:r>
              <a:rPr lang="ko-KR" altLang="en-US" dirty="0"/>
              <a:t>가 발생하지 않을 때는 </a:t>
            </a:r>
            <a:r>
              <a:rPr lang="en-US" altLang="ko-KR" dirty="0"/>
              <a:t>0</a:t>
            </a:r>
            <a:r>
              <a:rPr lang="ko-KR" altLang="en-US" dirty="0"/>
              <a:t>을 더한다</a:t>
            </a:r>
            <a:r>
              <a:rPr lang="en-US" altLang="ko-KR" dirty="0"/>
              <a:t>. (</a:t>
            </a:r>
            <a:r>
              <a:rPr lang="ko-KR" altLang="en-US" dirty="0"/>
              <a:t>보정 없음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반면 결과값이 </a:t>
            </a:r>
            <a:r>
              <a:rPr lang="en-US" altLang="ko-KR" dirty="0"/>
              <a:t>10~19</a:t>
            </a:r>
            <a:r>
              <a:rPr lang="ko-KR" altLang="en-US" dirty="0"/>
              <a:t>일 때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carry</a:t>
            </a:r>
            <a:r>
              <a:rPr lang="ko-KR" altLang="en-US" dirty="0"/>
              <a:t>가 발생할 때는 </a:t>
            </a:r>
            <a:r>
              <a:rPr lang="en-US" altLang="ko-KR" dirty="0"/>
              <a:t>0110</a:t>
            </a:r>
            <a:r>
              <a:rPr lang="ko-KR" altLang="en-US" dirty="0"/>
              <a:t>을 더해 보정한다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9349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B1CEA-CE7B-0A7D-E00B-0201BA4B8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D7BC985-D1CB-8CF5-4AF9-92CDCAD7F15C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F86FF81-766F-DCBD-D621-74B526471588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4AC3C4-9847-23FF-04A5-CCD7CE4BD013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8AC0CB-205A-C3D2-E177-4809DBD21F07}"/>
              </a:ext>
            </a:extLst>
          </p:cNvPr>
          <p:cNvSpPr txBox="1"/>
          <p:nvPr/>
        </p:nvSpPr>
        <p:spPr>
          <a:xfrm>
            <a:off x="617231" y="1066392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추가 이론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– Carry Look ahead 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B1FD75-C006-0403-462D-03AD8438A7FA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Concept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2578A5-1E9F-A2AD-1590-29A49889E414}"/>
              </a:ext>
            </a:extLst>
          </p:cNvPr>
          <p:cNvSpPr txBox="1"/>
          <p:nvPr/>
        </p:nvSpPr>
        <p:spPr>
          <a:xfrm>
            <a:off x="533255" y="2505670"/>
            <a:ext cx="773366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look ahead : </a:t>
            </a:r>
            <a:r>
              <a:rPr lang="ko-KR" altLang="en-US" dirty="0"/>
              <a:t>내다보다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이전 </a:t>
            </a:r>
            <a:r>
              <a:rPr lang="en-US" altLang="ko-KR" dirty="0"/>
              <a:t>adder</a:t>
            </a:r>
            <a:r>
              <a:rPr lang="ko-KR" altLang="en-US" dirty="0"/>
              <a:t>의 </a:t>
            </a:r>
            <a:r>
              <a:rPr lang="en-US" altLang="ko-KR" dirty="0"/>
              <a:t>carry</a:t>
            </a:r>
            <a:r>
              <a:rPr lang="ko-KR" altLang="en-US" dirty="0"/>
              <a:t>를 기다리고 전달받는 대신 예측하여 계산하는 회로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이전 </a:t>
            </a:r>
            <a:r>
              <a:rPr lang="en-US" altLang="ko-KR" dirty="0"/>
              <a:t>adder</a:t>
            </a:r>
            <a:r>
              <a:rPr lang="ko-KR" altLang="en-US" dirty="0"/>
              <a:t>에서 </a:t>
            </a:r>
            <a:r>
              <a:rPr lang="en-US" altLang="ko-KR" dirty="0"/>
              <a:t>carry</a:t>
            </a:r>
            <a:r>
              <a:rPr lang="ko-KR" altLang="en-US" dirty="0"/>
              <a:t>를 전달받는 시간</a:t>
            </a:r>
            <a:r>
              <a:rPr lang="en-US" altLang="ko-KR" dirty="0"/>
              <a:t>, </a:t>
            </a:r>
            <a:r>
              <a:rPr lang="ko-KR" altLang="en-US" dirty="0"/>
              <a:t>즉 </a:t>
            </a:r>
            <a:r>
              <a:rPr lang="en-US" altLang="ko-KR" dirty="0"/>
              <a:t>carry propagation</a:t>
            </a:r>
            <a:r>
              <a:rPr lang="ko-KR" altLang="en-US" dirty="0"/>
              <a:t>을 줄여 계산 속도를 향상시키기 위한 개념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D9A71C-1AF9-FB43-8828-A05088E36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55" y="4052001"/>
            <a:ext cx="4394718" cy="17099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4E1C28-CE16-2597-710D-44518A2E9A18}"/>
              </a:ext>
            </a:extLst>
          </p:cNvPr>
          <p:cNvSpPr txBox="1"/>
          <p:nvPr/>
        </p:nvSpPr>
        <p:spPr>
          <a:xfrm>
            <a:off x="803137" y="5887298"/>
            <a:ext cx="4246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기존 </a:t>
            </a:r>
            <a:r>
              <a:rPr lang="en-US" altLang="ko-KR" sz="1400" dirty="0"/>
              <a:t>adder : </a:t>
            </a:r>
            <a:r>
              <a:rPr lang="ko-KR" altLang="en-US" sz="1400" dirty="0"/>
              <a:t>계산하는 비트 수에 비례하여 </a:t>
            </a:r>
            <a:r>
              <a:rPr lang="en-US" altLang="ko-KR" sz="1400" dirty="0"/>
              <a:t>propagation delay </a:t>
            </a:r>
            <a:r>
              <a:rPr lang="ko-KR" altLang="en-US" sz="1400" dirty="0"/>
              <a:t>발생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629A6A8-EA46-0D9B-3C47-6505F6180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52001"/>
            <a:ext cx="4847386" cy="20435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849D27-C8F6-CACC-FADC-7D474D46BCE3}"/>
              </a:ext>
            </a:extLst>
          </p:cNvPr>
          <p:cNvSpPr txBox="1"/>
          <p:nvPr/>
        </p:nvSpPr>
        <p:spPr>
          <a:xfrm>
            <a:off x="6228171" y="6096442"/>
            <a:ext cx="42468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4-</a:t>
            </a:r>
            <a:r>
              <a:rPr lang="fr-FR" altLang="ko-KR" sz="1400" dirty="0"/>
              <a:t>bit</a:t>
            </a:r>
            <a:r>
              <a:rPr lang="en-US" altLang="ko-KR" sz="1400" dirty="0"/>
              <a:t>-CLA</a:t>
            </a:r>
            <a:r>
              <a:rPr lang="ko-KR" altLang="en-US" sz="1400" dirty="0"/>
              <a:t> </a:t>
            </a:r>
            <a:r>
              <a:rPr lang="en-US" altLang="ko-KR" sz="1400" dirty="0"/>
              <a:t>:</a:t>
            </a:r>
            <a:r>
              <a:rPr lang="ko-KR" altLang="en-US" sz="1400" dirty="0"/>
              <a:t>기존 </a:t>
            </a:r>
            <a:r>
              <a:rPr lang="en-US" altLang="ko-KR" sz="1400" dirty="0"/>
              <a:t>Adder</a:t>
            </a:r>
            <a:r>
              <a:rPr lang="ko-KR" altLang="en-US" sz="1400" dirty="0"/>
              <a:t>보다 회로 복잡하지만 빠른 계산 가능</a:t>
            </a:r>
          </a:p>
        </p:txBody>
      </p:sp>
    </p:spTree>
    <p:extLst>
      <p:ext uri="{BB962C8B-B14F-4D97-AF65-F5344CB8AC3E}">
        <p14:creationId xmlns:p14="http://schemas.microsoft.com/office/powerpoint/2010/main" val="353236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E274C6-7D9A-2678-559B-F01DBDAE2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2D6FD88-41CD-9778-FC8D-AB4F02DC67A5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AC34CA-7F14-BBE4-2783-9E1DA8F082E0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77CA51-1EF9-C938-CDE8-3303C3D5A828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9C568F-EE4D-F81C-64E7-6F7800B569EF}"/>
              </a:ext>
            </a:extLst>
          </p:cNvPr>
          <p:cNvSpPr txBox="1"/>
          <p:nvPr/>
        </p:nvSpPr>
        <p:spPr>
          <a:xfrm>
            <a:off x="617231" y="1066392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추가 이론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– Carry Look ahead 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D9F6ED-8B3B-F6BB-A658-4EB176D99F0C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Concept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AFB37C9-20B4-4DB2-C8B2-28B9DF5CA9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052" y="2536689"/>
            <a:ext cx="3611679" cy="27717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F5F31E-D764-61B3-7399-56EF4D146EF2}"/>
              </a:ext>
            </a:extLst>
          </p:cNvPr>
          <p:cNvSpPr txBox="1"/>
          <p:nvPr/>
        </p:nvSpPr>
        <p:spPr>
          <a:xfrm>
            <a:off x="1520890" y="5308442"/>
            <a:ext cx="3611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다음 </a:t>
            </a:r>
            <a:r>
              <a:rPr lang="en-US" altLang="ko-KR" dirty="0"/>
              <a:t>Adder</a:t>
            </a:r>
            <a:r>
              <a:rPr lang="ko-KR" altLang="en-US" dirty="0"/>
              <a:t>에 직접 </a:t>
            </a:r>
            <a:r>
              <a:rPr lang="en-US" altLang="ko-KR" dirty="0"/>
              <a:t>carry</a:t>
            </a:r>
            <a:r>
              <a:rPr lang="ko-KR" altLang="en-US" dirty="0"/>
              <a:t>를 전달하는 대신 </a:t>
            </a:r>
            <a:r>
              <a:rPr lang="en-US" altLang="ko-KR" dirty="0"/>
              <a:t>lookahead </a:t>
            </a:r>
            <a:r>
              <a:rPr lang="ko-KR" altLang="en-US" dirty="0"/>
              <a:t>부분에 </a:t>
            </a:r>
            <a:r>
              <a:rPr lang="en-US" altLang="ko-KR" dirty="0"/>
              <a:t>p</a:t>
            </a:r>
            <a:r>
              <a:rPr lang="ko-KR" altLang="en-US" dirty="0"/>
              <a:t>와 </a:t>
            </a:r>
            <a:r>
              <a:rPr lang="en-US" altLang="ko-KR" dirty="0"/>
              <a:t>G</a:t>
            </a:r>
            <a:r>
              <a:rPr lang="ko-KR" altLang="en-US" dirty="0"/>
              <a:t> 비트 전달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36FCB4-91C9-9477-513D-03A1C0E6B001}"/>
              </a:ext>
            </a:extLst>
          </p:cNvPr>
          <p:cNvSpPr txBox="1"/>
          <p:nvPr/>
        </p:nvSpPr>
        <p:spPr>
          <a:xfrm>
            <a:off x="5549383" y="3095599"/>
            <a:ext cx="467696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p: </a:t>
            </a:r>
            <a:r>
              <a:rPr lang="ko-KR" altLang="en-US" dirty="0" err="1"/>
              <a:t>carry</a:t>
            </a:r>
            <a:r>
              <a:rPr lang="ko-KR" altLang="en-US" dirty="0"/>
              <a:t> </a:t>
            </a:r>
            <a:r>
              <a:rPr lang="ko-KR" altLang="en-US" dirty="0" err="1"/>
              <a:t>propagation</a:t>
            </a:r>
            <a:r>
              <a:rPr lang="ko-KR" altLang="en-US" dirty="0"/>
              <a:t> (</a:t>
            </a:r>
            <a:r>
              <a:rPr lang="ko-KR" altLang="en-US" dirty="0" err="1"/>
              <a:t>carry가</a:t>
            </a:r>
            <a:r>
              <a:rPr lang="ko-KR" altLang="en-US" dirty="0"/>
              <a:t> 전달되었다)</a:t>
            </a:r>
          </a:p>
          <a:p>
            <a:r>
              <a:rPr lang="en-US" altLang="ko-KR" dirty="0"/>
              <a:t>P</a:t>
            </a:r>
            <a:r>
              <a:rPr lang="ko-KR" altLang="en-US" dirty="0"/>
              <a:t> = A+B (</a:t>
            </a:r>
            <a:r>
              <a:rPr lang="ko-KR" altLang="en-US" dirty="0" err="1"/>
              <a:t>A</a:t>
            </a:r>
            <a:r>
              <a:rPr lang="ko-KR" altLang="en-US" dirty="0"/>
              <a:t> OR(XOR) </a:t>
            </a:r>
            <a:r>
              <a:rPr lang="ko-KR" altLang="en-US" dirty="0" err="1"/>
              <a:t>B</a:t>
            </a:r>
            <a:r>
              <a:rPr lang="ko-KR" altLang="en-US" dirty="0"/>
              <a:t>)</a:t>
            </a:r>
          </a:p>
          <a:p>
            <a:endParaRPr lang="ko-KR" altLang="en-US" dirty="0"/>
          </a:p>
          <a:p>
            <a:r>
              <a:rPr lang="ko-KR" altLang="en-US" dirty="0"/>
              <a:t>G: </a:t>
            </a:r>
            <a:r>
              <a:rPr lang="ko-KR" altLang="en-US" dirty="0" err="1"/>
              <a:t>carry</a:t>
            </a:r>
            <a:r>
              <a:rPr lang="ko-KR" altLang="en-US" dirty="0"/>
              <a:t> </a:t>
            </a:r>
            <a:r>
              <a:rPr lang="ko-KR" altLang="en-US" dirty="0" err="1"/>
              <a:t>generation</a:t>
            </a:r>
            <a:r>
              <a:rPr lang="ko-KR" altLang="en-US" dirty="0"/>
              <a:t> (</a:t>
            </a:r>
            <a:r>
              <a:rPr lang="ko-KR" altLang="en-US" dirty="0" err="1"/>
              <a:t>carry가</a:t>
            </a:r>
            <a:r>
              <a:rPr lang="ko-KR" altLang="en-US" dirty="0"/>
              <a:t> 생성되었다)</a:t>
            </a:r>
          </a:p>
          <a:p>
            <a:r>
              <a:rPr lang="en-US" altLang="ko-KR" dirty="0"/>
              <a:t>g</a:t>
            </a:r>
            <a:r>
              <a:rPr lang="ko-KR" altLang="en-US" dirty="0"/>
              <a:t> = AB (</a:t>
            </a:r>
            <a:r>
              <a:rPr lang="ko-KR" altLang="en-US" dirty="0" err="1"/>
              <a:t>A</a:t>
            </a:r>
            <a:r>
              <a:rPr lang="ko-KR" altLang="en-US" dirty="0"/>
              <a:t> AND </a:t>
            </a:r>
            <a:r>
              <a:rPr lang="ko-KR" altLang="en-US" dirty="0" err="1"/>
              <a:t>B</a:t>
            </a:r>
            <a:r>
              <a:rPr lang="ko-KR" altLang="en-US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7F034B-A5B2-BC93-535E-A4B4E5405082}"/>
              </a:ext>
            </a:extLst>
          </p:cNvPr>
          <p:cNvSpPr txBox="1"/>
          <p:nvPr/>
        </p:nvSpPr>
        <p:spPr>
          <a:xfrm>
            <a:off x="5550115" y="4886039"/>
            <a:ext cx="23622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Cout</a:t>
            </a:r>
            <a:r>
              <a:rPr lang="ko-KR" altLang="en-US" dirty="0"/>
              <a:t> = </a:t>
            </a:r>
            <a:r>
              <a:rPr lang="ko-KR" altLang="en-US" dirty="0" err="1"/>
              <a:t>g</a:t>
            </a:r>
            <a:r>
              <a:rPr lang="ko-KR" altLang="en-US" dirty="0"/>
              <a:t> + </a:t>
            </a:r>
            <a:r>
              <a:rPr lang="ko-KR" altLang="en-US" dirty="0" err="1"/>
              <a:t>pCin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7415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081BD-ACEC-F8FD-21FD-6B99303F1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EF0B1E1-2FE0-742D-69C2-FF095A5468E3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C4032C3-0E07-5018-B4F9-5A5E657BAE8F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D031A5-09A7-826B-E161-20D26F4160BB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2189AD-082D-A61A-98F3-993D1076F598}"/>
              </a:ext>
            </a:extLst>
          </p:cNvPr>
          <p:cNvSpPr txBox="1"/>
          <p:nvPr/>
        </p:nvSpPr>
        <p:spPr>
          <a:xfrm>
            <a:off x="617231" y="1066392"/>
            <a:ext cx="9372732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추가 이론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– Carry Look ahead 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451E07-65B9-F83E-35C5-9EC353464B28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Concept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C5E4CC6-F5D7-28F8-E707-FD26B345F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559" y="2502587"/>
            <a:ext cx="5174233" cy="21813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27637A4-AE66-64C4-F547-F632BC93834D}"/>
              </a:ext>
            </a:extLst>
          </p:cNvPr>
          <p:cNvSpPr txBox="1"/>
          <p:nvPr/>
        </p:nvSpPr>
        <p:spPr>
          <a:xfrm>
            <a:off x="6268210" y="2499857"/>
            <a:ext cx="50197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/>
              <a:t>C1 = G0+P0*C0</a:t>
            </a:r>
          </a:p>
          <a:p>
            <a:r>
              <a:rPr lang="ko-KR" altLang="en-US" sz="1400" dirty="0"/>
              <a:t>C2 = G1+P1*C1</a:t>
            </a:r>
          </a:p>
          <a:p>
            <a:r>
              <a:rPr lang="ko-KR" altLang="en-US" sz="1400" dirty="0"/>
              <a:t>C3 = G2+P2*C2</a:t>
            </a:r>
          </a:p>
          <a:p>
            <a:r>
              <a:rPr lang="ko-KR" altLang="en-US" sz="1400" dirty="0"/>
              <a:t>C4 = G3+P3*C3</a:t>
            </a:r>
          </a:p>
          <a:p>
            <a:endParaRPr lang="ko-KR" altLang="en-US" sz="1400" dirty="0"/>
          </a:p>
          <a:p>
            <a:r>
              <a:rPr lang="ko-KR" altLang="en-US" sz="1400" dirty="0"/>
              <a:t>C1 = G0+P0*C0</a:t>
            </a:r>
          </a:p>
          <a:p>
            <a:r>
              <a:rPr lang="ko-KR" altLang="en-US" sz="1400" dirty="0"/>
              <a:t>C2 = G1+P1*G0+P1*P0*C0</a:t>
            </a:r>
          </a:p>
          <a:p>
            <a:r>
              <a:rPr lang="ko-KR" altLang="en-US" sz="1400" dirty="0"/>
              <a:t>C3 = G2+P2*G1+P2*P1*G0+P2*P1*P0*C0</a:t>
            </a:r>
          </a:p>
          <a:p>
            <a:r>
              <a:rPr lang="ko-KR" altLang="en-US" sz="1400" dirty="0"/>
              <a:t>C4 = G3+P3*G2+P3*P2*G1+P3*P2*P1*G0+P3*P2*P1*P0*C0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2E7FAF-E9F1-719E-C89E-23792901F5E0}"/>
              </a:ext>
            </a:extLst>
          </p:cNvPr>
          <p:cNvSpPr txBox="1"/>
          <p:nvPr/>
        </p:nvSpPr>
        <p:spPr>
          <a:xfrm>
            <a:off x="830424" y="5066522"/>
            <a:ext cx="103756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- </a:t>
            </a:r>
            <a:r>
              <a:rPr lang="ko-KR" altLang="en-US" dirty="0"/>
              <a:t>모든 </a:t>
            </a:r>
            <a:r>
              <a:rPr lang="en-US" altLang="ko-KR" dirty="0"/>
              <a:t>adder</a:t>
            </a:r>
            <a:r>
              <a:rPr lang="ko-KR" altLang="en-US" dirty="0"/>
              <a:t>의 </a:t>
            </a:r>
            <a:r>
              <a:rPr lang="en-US" altLang="ko-KR" dirty="0"/>
              <a:t>carry</a:t>
            </a:r>
            <a:r>
              <a:rPr lang="ko-KR" altLang="en-US" dirty="0"/>
              <a:t>가 처음 입력된 </a:t>
            </a:r>
            <a:r>
              <a:rPr lang="en-US" altLang="ko-KR" dirty="0"/>
              <a:t>C0</a:t>
            </a:r>
            <a:r>
              <a:rPr lang="ko-KR" altLang="en-US" dirty="0"/>
              <a:t>와 각 </a:t>
            </a:r>
            <a:r>
              <a:rPr lang="en-US" altLang="ko-KR" dirty="0"/>
              <a:t>adder</a:t>
            </a:r>
            <a:r>
              <a:rPr lang="ko-KR" altLang="en-US" dirty="0"/>
              <a:t>에 입력되는 </a:t>
            </a:r>
            <a:r>
              <a:rPr lang="en-US" altLang="ko-KR" dirty="0"/>
              <a:t>A, B</a:t>
            </a:r>
            <a:r>
              <a:rPr lang="ko-KR" altLang="en-US" dirty="0"/>
              <a:t>값 만으로 계산이 가능</a:t>
            </a:r>
            <a:endParaRPr lang="en-US" altLang="ko-KR" dirty="0"/>
          </a:p>
          <a:p>
            <a:r>
              <a:rPr lang="en-US" altLang="ko-KR" dirty="0"/>
              <a:t> - 4-bit-adder</a:t>
            </a:r>
            <a:r>
              <a:rPr lang="ko-KR" altLang="en-US" dirty="0"/>
              <a:t>의 경우 </a:t>
            </a:r>
            <a:r>
              <a:rPr lang="en-US" altLang="ko-KR" dirty="0"/>
              <a:t>delay</a:t>
            </a:r>
            <a:r>
              <a:rPr lang="ko-KR" altLang="en-US"/>
              <a:t>가 절반 가까이 감소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8191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9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D979C9-06DA-54DA-DE5C-C2D693810A73}"/>
              </a:ext>
            </a:extLst>
          </p:cNvPr>
          <p:cNvSpPr/>
          <p:nvPr/>
        </p:nvSpPr>
        <p:spPr>
          <a:xfrm>
            <a:off x="2756490" y="2530705"/>
            <a:ext cx="6679020" cy="1796590"/>
          </a:xfrm>
          <a:prstGeom prst="rect">
            <a:avLst/>
          </a:prstGeom>
          <a:solidFill>
            <a:schemeClr val="tx1">
              <a:lumMod val="50000"/>
              <a:lumOff val="50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 pitchFamily="18" charset="-127"/>
            </a:endParaRPr>
          </a:p>
          <a:p>
            <a:pPr algn="ctr"/>
            <a:r>
              <a:rPr lang="en-US" altLang="ko-KR" sz="32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The End</a:t>
            </a:r>
          </a:p>
          <a:p>
            <a:pPr algn="ctr"/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*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프로젝트 기여도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: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김지수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50%, </a:t>
            </a:r>
            <a:r>
              <a:rPr lang="ko-KR" altLang="en-US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이동욱 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50%</a:t>
            </a:r>
          </a:p>
          <a:p>
            <a:pPr algn="r"/>
            <a:endParaRPr lang="en-US" altLang="ko-KR" sz="1400" b="1" dirty="0">
              <a:ln>
                <a:solidFill>
                  <a:schemeClr val="tx1">
                    <a:lumMod val="50000"/>
                    <a:lumOff val="50000"/>
                    <a:alpha val="30000"/>
                  </a:schemeClr>
                </a:solidFill>
              </a:ln>
              <a:solidFill>
                <a:schemeClr val="bg1"/>
              </a:soli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r"/>
            <a:r>
              <a:rPr lang="en-US" altLang="ko-KR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2024. 11. 12. </a:t>
            </a:r>
            <a:r>
              <a:rPr lang="ko-KR" altLang="en-US" sz="1400" b="1" dirty="0">
                <a:ln>
                  <a:solidFill>
                    <a:schemeClr val="tx1">
                      <a:lumMod val="50000"/>
                      <a:lumOff val="50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화</a:t>
            </a:r>
          </a:p>
          <a:p>
            <a:pPr algn="ctr"/>
            <a:endParaRPr lang="en-US" altLang="ko-KR" sz="32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bg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143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62B5CB-A410-8B90-9132-4655078B4020}"/>
                  </a:ext>
                </a:extLst>
              </p:cNvPr>
              <p:cNvSpPr txBox="1"/>
              <p:nvPr/>
            </p:nvSpPr>
            <p:spPr>
              <a:xfrm>
                <a:off x="739779" y="1208071"/>
                <a:ext cx="10856476" cy="2951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4-bit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binary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Parallel Adder (4bit 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이진 병렬 가산기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)</a:t>
                </a:r>
                <a:endParaRPr lang="en-US" altLang="ko-KR" sz="9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9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2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개의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4-bit 2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진수를 가산하기 위한 논리 회로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개의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1-bit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Full Adder(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전가산기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)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가 병렬로 연결되어 있는 구조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두 개의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비트 이진수와 초기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Carry(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</m:ctrlPr>
                      </m:sSubPr>
                      <m:e>
                        <m: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  <m:t>𝑪</m:t>
                        </m:r>
                      </m:e>
                      <m:sub>
                        <m: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)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는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 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가산기에서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0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으로 설정</a:t>
                </a: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C00000"/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							</a:t>
                </a:r>
                <a:r>
                  <a:rPr lang="en-US" altLang="ko-KR" sz="14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C00000"/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	</a:t>
                </a:r>
                <a:endParaRPr lang="en-US" altLang="ko-KR" sz="14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accent1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4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A62B5CB-A410-8B90-9132-4655078B40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79" y="1208071"/>
                <a:ext cx="10856476" cy="295151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E58BBE59-F989-DA16-7171-4819A55597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299" y="3699549"/>
            <a:ext cx="7347400" cy="264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26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5710A-F0F4-263D-2D58-CDA73E404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DE072E2-A858-5B34-E192-5B3190B5FB79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9EBA74B-EEF9-FBF3-7951-68FEE154B409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A1168FF-CAE2-A652-ED85-3EF94BDC66C0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F25A8E-1B87-DA04-6360-45F554F0FEA6}"/>
              </a:ext>
            </a:extLst>
          </p:cNvPr>
          <p:cNvSpPr txBox="1"/>
          <p:nvPr/>
        </p:nvSpPr>
        <p:spPr>
          <a:xfrm>
            <a:off x="739779" y="1208071"/>
            <a:ext cx="10223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4-bit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binary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Parallel Adder (4bit 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이진 병렬 가산기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)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E7FED21-1330-4A0D-54DC-0614FF40D20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1798" y="2303146"/>
            <a:ext cx="5589797" cy="27383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9E7EFDF-BCA1-4B01-6491-0E37177D5061}"/>
                  </a:ext>
                </a:extLst>
              </p:cNvPr>
              <p:cNvSpPr txBox="1"/>
              <p:nvPr/>
            </p:nvSpPr>
            <p:spPr>
              <a:xfrm>
                <a:off x="6340426" y="2011988"/>
                <a:ext cx="5292250" cy="4569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1. 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각 자리의 계산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첫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(LSB)  = S0 = A0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B0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Cin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두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</a:t>
                </a:r>
                <a:r>
                  <a:rPr lang="en-US" altLang="ko-KR" sz="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= S1 = A1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B1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C1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세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</a:t>
                </a:r>
                <a:r>
                  <a:rPr lang="en-US" altLang="ko-KR" sz="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= S2 = A2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B2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C2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네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(MSB) = S3 = A3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B3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C3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2. 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입력과 출력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입력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: 2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개의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4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비트 이진수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A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와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B, 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그리고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C0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출력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: 4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개의 비트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S3, S2, S1, S0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로 표현되는 합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(sum),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   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최종 자리 올림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C4 (Overflow)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9E7EFDF-BCA1-4B01-6491-0E37177D50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426" y="2011988"/>
                <a:ext cx="5292250" cy="45690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그림 12">
            <a:extLst>
              <a:ext uri="{FF2B5EF4-FFF2-40B4-BE49-F238E27FC236}">
                <a16:creationId xmlns:a16="http://schemas.microsoft.com/office/drawing/2014/main" id="{67E6C298-1EA7-8B34-B847-084B6F69EA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221" y="5942096"/>
            <a:ext cx="3779071" cy="65587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B9EC19F4-1855-68DD-56C0-4931E95C7F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5221" y="5197382"/>
            <a:ext cx="3015668" cy="75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383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10B4E-8C95-332E-DB2F-BA6D6C061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4D30F0C-754E-B09C-EC6A-F06B900D0C21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1CFD7D5-EC73-397C-3210-FE1604839CF3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971FDE4-A6A7-3BF9-9DBA-5FE0336AC175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A872273-FA6E-A9F6-319F-966E159ECC72}"/>
                  </a:ext>
                </a:extLst>
              </p:cNvPr>
              <p:cNvSpPr txBox="1"/>
              <p:nvPr/>
            </p:nvSpPr>
            <p:spPr>
              <a:xfrm>
                <a:off x="739779" y="1208071"/>
                <a:ext cx="10856476" cy="2951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4-bit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binary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Parallel Subtractor (4bit </a:t>
                </a:r>
                <a:r>
                  <a:rPr lang="ko-KR" altLang="en-US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이진 병렬 </a:t>
                </a:r>
                <a:r>
                  <a:rPr lang="ko-KR" altLang="en-US" sz="2800" b="1" dirty="0" err="1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감산기</a:t>
                </a:r>
                <a:r>
                  <a:rPr lang="en-US" altLang="ko-KR" sz="28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)</a:t>
                </a:r>
                <a:endParaRPr lang="en-US" altLang="ko-KR" sz="9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9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2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개의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4-bit 2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진수를 감산하기 위한 논리 회로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개의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1-bit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 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Full Subtractor(</a:t>
                </a:r>
                <a:r>
                  <a:rPr lang="ko-KR" altLang="en-US" b="1" dirty="0" err="1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전감산기</a:t>
                </a: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)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가 병렬로 연결되어 있는 구조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marL="342900" indent="-342900">
                  <a:lnSpc>
                    <a:spcPct val="150000"/>
                  </a:lnSpc>
                  <a:buAutoNum type="arabicParenR"/>
                </a:pP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두 개의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4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비트 이진수와 초기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Borrow(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</m:ctrlPr>
                      </m:sSubPr>
                      <m:e>
                        <m: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  <m:t>𝑩</m:t>
                        </m:r>
                      </m:e>
                      <m:sub>
                        <m:r>
                          <a:rPr lang="en-US" altLang="ko-KR" sz="1600" b="1" i="1" smtClean="0">
                            <a:ln>
                              <a:solidFill>
                                <a:schemeClr val="tx1">
                                  <a:lumMod val="65000"/>
                                  <a:lumOff val="35000"/>
                                  <a:alpha val="30000"/>
                                </a:schemeClr>
                              </a:solidFill>
                            </a:ln>
                            <a:solidFill>
                              <a:schemeClr val="tx1">
                                <a:lumMod val="85000"/>
                                <a:lumOff val="15000"/>
                              </a:schemeClr>
                            </a:solidFill>
                            <a:latin typeface="Cambria Math" panose="02040503050406030204" pitchFamily="18" charset="0"/>
                            <a:ea typeface="-윤고딕350" panose="02030504000101010101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)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는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 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감산기에서 </a:t>
                </a: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0</a:t>
                </a:r>
                <a:r>
                  <a:rPr lang="ko-KR" altLang="en-US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으로 설정</a:t>
                </a: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6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C00000"/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							</a:t>
                </a:r>
                <a:r>
                  <a:rPr lang="en-US" altLang="ko-KR" sz="1400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C00000"/>
                    </a:solidFill>
                    <a:latin typeface="-윤고딕350" panose="02030504000101010101" pitchFamily="18" charset="-127"/>
                    <a:ea typeface="-윤고딕350" panose="02030504000101010101"/>
                  </a:rPr>
                  <a:t>	</a:t>
                </a:r>
                <a:endParaRPr lang="en-US" altLang="ko-KR" sz="14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accent1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4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chemeClr val="tx2"/>
                  </a:solidFill>
                  <a:latin typeface="-윤고딕350" panose="02030504000101010101" pitchFamily="18" charset="-127"/>
                  <a:ea typeface="-윤고딕350" panose="02030504000101010101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AA872273-FA6E-A9F6-319F-966E159ECC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779" y="1208071"/>
                <a:ext cx="10856476" cy="295151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BD44068B-A2D8-78CC-97CE-AFCF3DD9E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6361" y="3633260"/>
            <a:ext cx="7819276" cy="285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428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6A47A-53DB-77EA-A7ED-96A039BB0F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3DD1D95-7FD5-19D9-36E7-DDD7467B375B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B31AA3-2D8D-D6B1-5655-6E2F46B0C09F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7B8A895-69A4-3D25-1ACB-98D5F605ACB6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63E7A9-B07A-ED77-051C-62A60305CE91}"/>
              </a:ext>
            </a:extLst>
          </p:cNvPr>
          <p:cNvSpPr txBox="1"/>
          <p:nvPr/>
        </p:nvSpPr>
        <p:spPr>
          <a:xfrm>
            <a:off x="739779" y="1208071"/>
            <a:ext cx="102235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4-bit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binary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Parallel Subtractor (4bit 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이진 병렬 </a:t>
            </a:r>
            <a:r>
              <a:rPr lang="ko-KR" altLang="en-US" sz="2800" b="1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감산기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)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F9525DC-1953-A44C-D43A-437397183E4B}"/>
                  </a:ext>
                </a:extLst>
              </p:cNvPr>
              <p:cNvSpPr txBox="1"/>
              <p:nvPr/>
            </p:nvSpPr>
            <p:spPr>
              <a:xfrm>
                <a:off x="6340426" y="2011988"/>
                <a:ext cx="5292250" cy="4569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1. 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각 자리의 계산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첫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(LSB)  = D0 = A0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B0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bin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두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</a:t>
                </a:r>
                <a:r>
                  <a:rPr lang="en-US" altLang="ko-KR" sz="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= D1 = A1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B1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b1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세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</a:t>
                </a:r>
                <a:r>
                  <a:rPr lang="en-US" altLang="ko-KR" sz="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= D2 = A2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B2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b2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네 번째 자리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(MSB) = D3 = A3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B3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ln>
                          <a:solidFill>
                            <a:schemeClr val="tx1">
                              <a:lumMod val="65000"/>
                              <a:lumOff val="35000"/>
                              <a:alpha val="30000"/>
                            </a:schemeClr>
                          </a:solidFill>
                        </a:ln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⊕</m:t>
                    </m:r>
                  </m:oMath>
                </a14:m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b3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600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2. </a:t>
                </a:r>
                <a:r>
                  <a:rPr lang="ko-KR" altLang="en-US" b="1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solidFill>
                      <a:srgbClr val="002060"/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입력과 출력</a:t>
                </a:r>
                <a:endParaRPr lang="en-US" altLang="ko-KR" b="1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solidFill>
                    <a:srgbClr val="002060"/>
                  </a:solidFill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입력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: 2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개의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4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비트 이진수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A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와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B, 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그리고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bin</a:t>
                </a:r>
              </a:p>
              <a:p>
                <a:pPr>
                  <a:lnSpc>
                    <a:spcPct val="150000"/>
                  </a:lnSpc>
                </a:pP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출력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: 4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개의 비트 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D3, D2, D1, D0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로 표현되는 차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(diff),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      </a:t>
                </a:r>
                <a:r>
                  <a:rPr lang="ko-KR" altLang="en-US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최종 자리 내림</a:t>
                </a:r>
                <a:r>
                  <a:rPr lang="en-US" altLang="ko-KR" sz="1600" dirty="0">
                    <a:ln>
                      <a:solidFill>
                        <a:schemeClr val="tx1">
                          <a:lumMod val="65000"/>
                          <a:lumOff val="35000"/>
                          <a:alpha val="30000"/>
                        </a:schemeClr>
                      </a:solidFill>
                    </a:ln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 b4 (Underflow)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1600" dirty="0">
                  <a:ln>
                    <a:solidFill>
                      <a:schemeClr val="tx1">
                        <a:lumMod val="65000"/>
                        <a:lumOff val="35000"/>
                        <a:alpha val="30000"/>
                      </a:schemeClr>
                    </a:solidFill>
                  </a:ln>
                  <a:latin typeface="-윤고딕350" panose="02030504000101010101" pitchFamily="18" charset="-127"/>
                  <a:ea typeface="-윤고딕350" panose="02030504000101010101" pitchFamily="18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F9525DC-1953-A44C-D43A-437397183E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0426" y="2011988"/>
                <a:ext cx="5292250" cy="456900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32E30164-4A58-38BC-96C8-9CE651B79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79" y="5825394"/>
            <a:ext cx="4077700" cy="4786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E4B3C48-FF6D-81A4-9F08-1D54C2027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379" y="5150693"/>
            <a:ext cx="1892935" cy="49923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9E0CA8B-7578-8925-F4FA-96929E2AD60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8447" y="2280139"/>
            <a:ext cx="5657553" cy="264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72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7D45A-A60C-596E-0197-6E051BA87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F539C89-2356-B3CA-3963-016DCFB48A8D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2C801B5-2504-0784-CDC0-1FBDBCF85916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EB7C27-474D-BAEC-152C-8E0C8125205E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6C5735-9197-C744-9917-883ED12009AC}"/>
              </a:ext>
            </a:extLst>
          </p:cNvPr>
          <p:cNvSpPr txBox="1"/>
          <p:nvPr/>
        </p:nvSpPr>
        <p:spPr>
          <a:xfrm>
            <a:off x="667761" y="1177591"/>
            <a:ext cx="10856476" cy="4174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4-bit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binary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Parallel Adder / Subtractor 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특징</a:t>
            </a:r>
            <a:endParaRPr lang="en-US" altLang="ko-KR" sz="9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연산에서 발생한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Carry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나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Borrow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를 다음 연산으로 전달해 순차적으로 계산하는 </a:t>
            </a:r>
            <a:r>
              <a:rPr lang="en-US" altLang="ko-KR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Ripple Carry </a:t>
            </a:r>
            <a:r>
              <a:rPr lang="ko-KR" altLang="en-US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-윤고딕350" panose="02030504000101010101" pitchFamily="18" charset="-127"/>
                <a:ea typeface="-윤고딕350" panose="02030504000101010101"/>
              </a:rPr>
              <a:t>방식</a:t>
            </a:r>
            <a:endParaRPr lang="en-US" altLang="ko-KR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6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rgbClr val="C00000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현재 자리의 계산은 이전 자리의 계산 결과로 도출된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Carry/Borrow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를 입력으로 전달 받아야 연산이 진행되어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Propagation Delay(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전파 지연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)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가 발생한다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.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따라서 계산의 속도가 연산 대상의 비트 수에 비례하여 느려지는 구조적인 한계가 존재함 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추후 설명할 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Carry Look-Ahead 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방식이 해당 방식의 단점을 해결하고자 사용됨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전력 소비의 경우에도 비트 수에 비례하여 증가함</a:t>
            </a:r>
            <a:endParaRPr lang="en-US" altLang="ko-KR" sz="1600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latin typeface="-윤고딕350" panose="02030504000101010101" pitchFamily="18" charset="-127"/>
              <a:ea typeface="-윤고딕350" panose="02030504000101010101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입력 비트 수의 확장이 용이하고 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오버플로우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/</a:t>
            </a:r>
            <a:r>
              <a:rPr lang="ko-KR" altLang="en-US" sz="1600" dirty="0" err="1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언더플로우를</a:t>
            </a:r>
            <a:r>
              <a:rPr lang="ko-KR" altLang="en-US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 확인할 수 있음</a:t>
            </a:r>
            <a:r>
              <a:rPr lang="en-US" altLang="ko-KR" sz="1600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latin typeface="-윤고딕350" panose="02030504000101010101" pitchFamily="18" charset="-127"/>
                <a:ea typeface="-윤고딕350" panose="02030504000101010101"/>
              </a:rPr>
              <a:t>	</a:t>
            </a:r>
            <a:r>
              <a:rPr lang="en-US" altLang="ko-KR" sz="16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</p:spTree>
    <p:extLst>
      <p:ext uri="{BB962C8B-B14F-4D97-AF65-F5344CB8AC3E}">
        <p14:creationId xmlns:p14="http://schemas.microsoft.com/office/powerpoint/2010/main" val="270363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98619F1-8709-4380-A554-40496CCDB26A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4AB1F4-A8C0-F5C9-0486-2E9FC96D0536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16557E-5886-D311-F6C8-AD5562E2B894}"/>
              </a:ext>
            </a:extLst>
          </p:cNvPr>
          <p:cNvSpPr txBox="1"/>
          <p:nvPr/>
        </p:nvSpPr>
        <p:spPr>
          <a:xfrm>
            <a:off x="617231" y="1850163"/>
            <a:ext cx="112218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Concept</a:t>
            </a:r>
          </a:p>
          <a:p>
            <a:pPr marL="342900" indent="-342900">
              <a:buFontTx/>
              <a:buChar char="-"/>
            </a:pPr>
            <a:r>
              <a:rPr lang="en-US" altLang="ko-KR" sz="2000" dirty="0"/>
              <a:t>BCD </a:t>
            </a:r>
            <a:r>
              <a:rPr lang="ko-KR" altLang="en-US" sz="2000" dirty="0"/>
              <a:t>코드의 합을 계산하는 가산기</a:t>
            </a: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ko-KR" altLang="en-US" sz="2000" dirty="0"/>
              <a:t>두 수의 합 결과가 </a:t>
            </a:r>
            <a:r>
              <a:rPr lang="en-US" altLang="ko-KR" sz="2000" dirty="0"/>
              <a:t>0~9</a:t>
            </a:r>
            <a:r>
              <a:rPr lang="ko-KR" altLang="en-US" sz="2000" dirty="0"/>
              <a:t>일 경우 이진수와 동일하게 표기하지만 </a:t>
            </a:r>
            <a:r>
              <a:rPr lang="en-US" altLang="ko-KR" sz="2000" dirty="0"/>
              <a:t>10~19</a:t>
            </a:r>
            <a:r>
              <a:rPr lang="ko-KR" altLang="en-US" sz="2000" dirty="0"/>
              <a:t>인 경우에는 </a:t>
            </a:r>
            <a:r>
              <a:rPr lang="en-US" altLang="ko-KR" sz="2000" dirty="0"/>
              <a:t>carry </a:t>
            </a:r>
            <a:r>
              <a:rPr lang="ko-KR" altLang="en-US" sz="2000" dirty="0"/>
              <a:t>비트를 </a:t>
            </a:r>
            <a:r>
              <a:rPr lang="en-US" altLang="ko-KR" sz="2000" dirty="0"/>
              <a:t>1</a:t>
            </a:r>
            <a:r>
              <a:rPr lang="ko-KR" altLang="en-US" sz="2000" dirty="0"/>
              <a:t>로 표현하고</a:t>
            </a:r>
            <a:r>
              <a:rPr lang="en-US" altLang="ko-KR" sz="2000" dirty="0"/>
              <a:t>, </a:t>
            </a:r>
            <a:r>
              <a:rPr lang="ko-KR" altLang="en-US" sz="2000" dirty="0"/>
              <a:t>실제 </a:t>
            </a:r>
            <a:r>
              <a:rPr lang="en-US" altLang="ko-KR" sz="2000" dirty="0"/>
              <a:t>4</a:t>
            </a:r>
            <a:r>
              <a:rPr lang="ko-KR" altLang="en-US" sz="2000" dirty="0"/>
              <a:t>비트 </a:t>
            </a:r>
            <a:r>
              <a:rPr lang="en-US" altLang="ko-KR" sz="2000" dirty="0"/>
              <a:t>2</a:t>
            </a:r>
            <a:r>
              <a:rPr lang="ko-KR" altLang="en-US" sz="2000" dirty="0"/>
              <a:t>진수에 </a:t>
            </a:r>
            <a:r>
              <a:rPr lang="en-US" altLang="ko-KR" sz="2000" dirty="0"/>
              <a:t>6 (0110)</a:t>
            </a:r>
            <a:r>
              <a:rPr lang="ko-KR" altLang="en-US" sz="2000" dirty="0"/>
              <a:t>을 더해 보정한다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97D417-EC24-B784-4290-521EF6BADAAA}"/>
              </a:ext>
            </a:extLst>
          </p:cNvPr>
          <p:cNvSpPr txBox="1"/>
          <p:nvPr/>
        </p:nvSpPr>
        <p:spPr>
          <a:xfrm>
            <a:off x="3988848" y="3429000"/>
            <a:ext cx="44786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ko-KR" dirty="0"/>
              <a:t>ex)</a:t>
            </a:r>
          </a:p>
          <a:p>
            <a:r>
              <a:rPr lang="fr-FR" altLang="ko-KR" dirty="0"/>
              <a:t>11 | 2</a:t>
            </a:r>
            <a:r>
              <a:rPr lang="ko-KR" altLang="en-US" dirty="0"/>
              <a:t>진수 </a:t>
            </a:r>
            <a:r>
              <a:rPr lang="en-US" altLang="ko-KR" dirty="0"/>
              <a:t>0 1011 | </a:t>
            </a:r>
            <a:r>
              <a:rPr lang="fr-FR" altLang="ko-KR" dirty="0"/>
              <a:t>BCD </a:t>
            </a:r>
            <a:r>
              <a:rPr lang="ko-KR" altLang="en-US" dirty="0"/>
              <a:t>코드 </a:t>
            </a:r>
            <a:r>
              <a:rPr lang="en-US" altLang="ko-KR" dirty="0"/>
              <a:t>1 0001</a:t>
            </a:r>
          </a:p>
          <a:p>
            <a:endParaRPr lang="en-US" altLang="ko-KR" dirty="0"/>
          </a:p>
          <a:p>
            <a:r>
              <a:rPr lang="en-US" altLang="ko-KR" dirty="0"/>
              <a:t>	  1 0 1 1</a:t>
            </a:r>
          </a:p>
          <a:p>
            <a:r>
              <a:rPr lang="en-US" altLang="ko-KR" dirty="0"/>
              <a:t>+	  0 1 1 0</a:t>
            </a:r>
          </a:p>
          <a:p>
            <a:r>
              <a:rPr lang="en-US" altLang="ko-KR" dirty="0"/>
              <a:t>___________________</a:t>
            </a:r>
          </a:p>
          <a:p>
            <a:r>
              <a:rPr lang="en-US" altLang="ko-KR" dirty="0"/>
              <a:t>	  0 0 0 1</a:t>
            </a:r>
          </a:p>
          <a:p>
            <a:r>
              <a:rPr lang="fr-FR" altLang="ko-KR" dirty="0"/>
              <a:t>carry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2195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C003D-458A-ADD8-5D85-FCD9BB297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A570922-7F61-E2F0-FE33-DE840954F6A3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E6B21C0-E481-DA51-9392-4081B653123B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99E8C25-485C-A601-AE85-250809CA3E64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63506A-3BDB-616E-3931-A95B8656DB2B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8D5123-4CB8-220C-2FEC-5B1EE900E5D6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Circuit Diagram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EEDCB52-3FD1-A8BB-403A-7C1B901AB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977" y="2284413"/>
            <a:ext cx="5761240" cy="407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91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9F48D-C084-6844-A4D5-0E8762250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BBEC921-21AD-2EA1-C76F-DD355F2E271D}"/>
              </a:ext>
            </a:extLst>
          </p:cNvPr>
          <p:cNvSpPr/>
          <p:nvPr/>
        </p:nvSpPr>
        <p:spPr>
          <a:xfrm>
            <a:off x="0" y="0"/>
            <a:ext cx="12192000" cy="1828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208557B-5AEC-BD83-7FD6-1B8A62EEE53E}"/>
              </a:ext>
            </a:extLst>
          </p:cNvPr>
          <p:cNvSpPr/>
          <p:nvPr/>
        </p:nvSpPr>
        <p:spPr>
          <a:xfrm>
            <a:off x="0" y="182879"/>
            <a:ext cx="12192000" cy="470264"/>
          </a:xfrm>
          <a:prstGeom prst="rect">
            <a:avLst/>
          </a:prstGeom>
          <a:solidFill>
            <a:srgbClr val="8EBA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40E661-9B26-F091-0348-C95B6FD9B3A2}"/>
              </a:ext>
            </a:extLst>
          </p:cNvPr>
          <p:cNvSpPr txBox="1"/>
          <p:nvPr/>
        </p:nvSpPr>
        <p:spPr>
          <a:xfrm>
            <a:off x="0" y="-9236"/>
            <a:ext cx="121919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컴퓨터공학실험</a:t>
            </a:r>
            <a:r>
              <a:rPr lang="en-US" altLang="ko-KR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 </a:t>
            </a:r>
            <a:r>
              <a:rPr lang="ko-KR" altLang="en-US" sz="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EB652D-C7C4-2C6B-AEF9-874CE0243389}"/>
              </a:ext>
            </a:extLst>
          </p:cNvPr>
          <p:cNvSpPr txBox="1"/>
          <p:nvPr/>
        </p:nvSpPr>
        <p:spPr>
          <a:xfrm>
            <a:off x="617231" y="1066392"/>
            <a:ext cx="9372732" cy="804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BCD</a:t>
            </a:r>
            <a:r>
              <a:rPr lang="ko-KR" altLang="en-US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 </a:t>
            </a:r>
            <a:r>
              <a:rPr lang="en-US" altLang="ko-KR" sz="28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002060"/>
                </a:solidFill>
                <a:latin typeface="-윤고딕350" panose="02030504000101010101" pitchFamily="18" charset="-127"/>
                <a:ea typeface="-윤고딕350" panose="02030504000101010101" pitchFamily="18" charset="-127"/>
              </a:rPr>
              <a:t>Adder</a:t>
            </a:r>
            <a:r>
              <a:rPr lang="en-US" altLang="ko-KR" sz="1400" b="1" dirty="0">
                <a:ln>
                  <a:solidFill>
                    <a:schemeClr val="tx1">
                      <a:lumMod val="65000"/>
                      <a:lumOff val="35000"/>
                      <a:alpha val="30000"/>
                    </a:schemeClr>
                  </a:solidFill>
                </a:ln>
                <a:solidFill>
                  <a:srgbClr val="C00000"/>
                </a:solidFill>
                <a:latin typeface="-윤고딕350" panose="02030504000101010101" pitchFamily="18" charset="-127"/>
                <a:ea typeface="-윤고딕350" panose="02030504000101010101"/>
              </a:rPr>
              <a:t>								</a:t>
            </a: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accent1"/>
              </a:solidFill>
              <a:latin typeface="-윤고딕350" panose="02030504000101010101" pitchFamily="18" charset="-127"/>
              <a:ea typeface="-윤고딕350" panose="02030504000101010101"/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ln>
                <a:solidFill>
                  <a:schemeClr val="tx1">
                    <a:lumMod val="65000"/>
                    <a:lumOff val="35000"/>
                    <a:alpha val="30000"/>
                  </a:schemeClr>
                </a:solidFill>
              </a:ln>
              <a:solidFill>
                <a:schemeClr val="tx2"/>
              </a:solidFill>
              <a:latin typeface="-윤고딕350" panose="02030504000101010101" pitchFamily="18" charset="-127"/>
              <a:ea typeface="-윤고딕350" panose="02030504000101010101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FA4DFC-1229-BA2B-7908-0ABCD58F6655}"/>
              </a:ext>
            </a:extLst>
          </p:cNvPr>
          <p:cNvSpPr txBox="1"/>
          <p:nvPr/>
        </p:nvSpPr>
        <p:spPr>
          <a:xfrm>
            <a:off x="617231" y="1850163"/>
            <a:ext cx="11221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Circuit Diagram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E35870-2A54-C763-D92D-0B3BFD8F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977" y="2284413"/>
            <a:ext cx="5761240" cy="4070171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BFD1DBF-AAFD-0770-DCC3-E74F3152A696}"/>
              </a:ext>
            </a:extLst>
          </p:cNvPr>
          <p:cNvSpPr/>
          <p:nvPr/>
        </p:nvSpPr>
        <p:spPr>
          <a:xfrm>
            <a:off x="3722914" y="3445161"/>
            <a:ext cx="3335863" cy="1101012"/>
          </a:xfrm>
          <a:prstGeom prst="rect">
            <a:avLst/>
          </a:prstGeom>
          <a:noFill/>
          <a:ln w="508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C28ACC-1DBB-0A71-9552-E6B538B2684C}"/>
              </a:ext>
            </a:extLst>
          </p:cNvPr>
          <p:cNvSpPr txBox="1"/>
          <p:nvPr/>
        </p:nvSpPr>
        <p:spPr>
          <a:xfrm>
            <a:off x="7165910" y="3741576"/>
            <a:ext cx="2448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70C0"/>
                </a:solidFill>
              </a:rPr>
              <a:t>Carry </a:t>
            </a:r>
            <a:r>
              <a:rPr lang="ko-KR" altLang="en-US" dirty="0">
                <a:solidFill>
                  <a:srgbClr val="0070C0"/>
                </a:solidFill>
              </a:rPr>
              <a:t>발생 여부 확인</a:t>
            </a:r>
          </a:p>
        </p:txBody>
      </p:sp>
    </p:spTree>
    <p:extLst>
      <p:ext uri="{BB962C8B-B14F-4D97-AF65-F5344CB8AC3E}">
        <p14:creationId xmlns:p14="http://schemas.microsoft.com/office/powerpoint/2010/main" val="24218931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20000000000000000000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2318</TotalTime>
  <Words>1078</Words>
  <Application>Microsoft Office PowerPoint</Application>
  <PresentationFormat>와이드스크린</PresentationFormat>
  <Paragraphs>137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KoPub돋움체 Medium</vt:lpstr>
      <vt:lpstr>맑은 고딕</vt:lpstr>
      <vt:lpstr>-윤고딕350</vt:lpstr>
      <vt:lpstr>Arial</vt:lpstr>
      <vt:lpstr>Cambria Math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윤상림</dc:creator>
  <cp:lastModifiedBy>김지수</cp:lastModifiedBy>
  <cp:revision>204</cp:revision>
  <dcterms:created xsi:type="dcterms:W3CDTF">2017-04-16T12:47:34Z</dcterms:created>
  <dcterms:modified xsi:type="dcterms:W3CDTF">2024-11-10T04:48:43Z</dcterms:modified>
</cp:coreProperties>
</file>

<file path=docProps/thumbnail.jpeg>
</file>